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6" r:id="rId11"/>
    <p:sldId id="268" r:id="rId12"/>
    <p:sldId id="267" r:id="rId13"/>
    <p:sldId id="270" r:id="rId14"/>
    <p:sldId id="262" r:id="rId15"/>
    <p:sldId id="263" r:id="rId16"/>
    <p:sldId id="264" r:id="rId17"/>
    <p:sldId id="265" r:id="rId18"/>
    <p:sldId id="269" r:id="rId19"/>
  </p:sldIdLst>
  <p:sldSz cx="14630400" cy="8229600"/>
  <p:notesSz cx="8229600" cy="14630400"/>
  <p:embeddedFontLst>
    <p:embeddedFont>
      <p:font typeface="Arimo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253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BBB0B-824E-FA07-D764-48E564C11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796898-76AA-9BC2-9B83-4AF135421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4BE52-75A3-11B6-A248-A29461A20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3E5B6-DF97-65D6-FEBB-08D593948E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66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25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86009-C807-02E9-4856-19B968FCD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03DD7A-81BA-B2AE-9F8B-D244564CB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C11A9-5350-171B-47AA-4C49940AB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2B385-215A-E2B1-3B0F-A6AE18FE5A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52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0DE98-D6D7-F2C0-6C3E-FE250ADCF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050C44-0784-2C5F-88E5-1DD5376E0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8789A6-70B0-08A0-ACA5-6E381DF12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BD2F3-37C6-AF61-8DCD-23253CE14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72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BBB0B-824E-FA07-D764-48E564C11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796898-76AA-9BC2-9B83-4AF135421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4BE52-75A3-11B6-A248-A29461A20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3E5B6-DF97-65D6-FEBB-08D593948E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10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5217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Visualisation de l’algorithme heuristique Best-First Search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2319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Présentation de l’algorithme Best-First Search et de son application interactive.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340287" y="5658445"/>
            <a:ext cx="2293144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D358A66-632C-213F-01B5-CE8CDF474641}"/>
              </a:ext>
            </a:extLst>
          </p:cNvPr>
          <p:cNvSpPr txBox="1"/>
          <p:nvPr/>
        </p:nvSpPr>
        <p:spPr>
          <a:xfrm>
            <a:off x="758284" y="5818175"/>
            <a:ext cx="73152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fr-FR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</a:rPr>
              <a:t>Réalisé</a:t>
            </a:r>
            <a:r>
              <a:rPr lang="fr-F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fr-FR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</a:rPr>
              <a:t>par :</a:t>
            </a:r>
            <a:r>
              <a:rPr lang="fr-FR" sz="1800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</a:p>
          <a:p>
            <a:pPr marL="0" algn="l" rtl="0" eaLnBrk="1" latinLnBrk="0" hangingPunct="1"/>
            <a:endParaRPr lang="fr-FR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0" algn="l" rtl="0" eaLnBrk="1" latinLnBrk="0" hangingPunct="1"/>
            <a:r>
              <a:rPr lang="fr-FR" sz="2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</a:rPr>
              <a:t>ELARBI ALLAM </a:t>
            </a:r>
          </a:p>
          <a:p>
            <a:pPr marL="0" algn="l" rtl="0" eaLnBrk="1" latinLnBrk="0" hangingPunct="1"/>
            <a:r>
              <a:rPr lang="fr-FR" sz="2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</a:rPr>
              <a:t>DAHBI MOAD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F51BA-BBDA-1C57-1348-00313CF03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D0D0817-81A0-401A-9AF1-6743E7E8E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881" y="0"/>
            <a:ext cx="10906125" cy="80676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B9E407-4848-4F1E-AC7A-F51AB441E697}"/>
              </a:ext>
            </a:extLst>
          </p:cNvPr>
          <p:cNvSpPr/>
          <p:nvPr/>
        </p:nvSpPr>
        <p:spPr>
          <a:xfrm>
            <a:off x="12875895" y="7751446"/>
            <a:ext cx="1642779" cy="36576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616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671238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Technologies utilisées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Algorithme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NetworkX + heuristique personnalisée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Interface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570809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Tkinter + Matplotlib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Import/Export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570809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JSON avec parser customisé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Analyse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570809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Pandas, Numpy</a:t>
            </a:r>
            <a:endParaRPr lang="en-US" sz="1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FDFC4F-10B0-401C-8360-26A8571BE1FE}"/>
              </a:ext>
            </a:extLst>
          </p:cNvPr>
          <p:cNvSpPr/>
          <p:nvPr/>
        </p:nvSpPr>
        <p:spPr>
          <a:xfrm>
            <a:off x="12875895" y="7751446"/>
            <a:ext cx="1642779" cy="36576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79175"/>
            <a:ext cx="83038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Fonctionnalités principales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94216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1615559" y="5024438"/>
            <a:ext cx="37157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Exécution en temps réel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5519976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BFS heuristique animé.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64862" y="494216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8242697" y="50244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Animation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242697" y="5519976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Chemin trouvé visualisé.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638175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1615559" y="64640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GIFs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959560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Génération automatique.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64862" y="638175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8242697" y="64640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Sauvegarde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242697" y="6959560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Chargement et export de graphes JSON.</a:t>
            </a:r>
            <a:endParaRPr lang="en-US" sz="18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DE8B58-0E03-4B62-8E2C-2117F03F2B5F}"/>
              </a:ext>
            </a:extLst>
          </p:cNvPr>
          <p:cNvSpPr/>
          <p:nvPr/>
        </p:nvSpPr>
        <p:spPr>
          <a:xfrm>
            <a:off x="12875895" y="7751446"/>
            <a:ext cx="1642779" cy="36576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1367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Affichage de la progression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L’application montre clairement chaque étape de l’algorithme.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Permet de suivre la recherche en temps réel.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33242"/>
            <a:ext cx="83073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 et perspectives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96232"/>
            <a:ext cx="4158734" cy="2092166"/>
          </a:xfrm>
          <a:prstGeom prst="roundRect">
            <a:avLst>
              <a:gd name="adj" fmla="val 1716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1077039" y="5335548"/>
            <a:ext cx="36801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Compréhension facilitée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6183035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Visualisation dynamique de l’algorithme.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096232"/>
            <a:ext cx="4158734" cy="2092166"/>
          </a:xfrm>
          <a:prstGeom prst="roundRect">
            <a:avLst>
              <a:gd name="adj" fmla="val 1716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5475089" y="5335548"/>
            <a:ext cx="28490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Outil pédagogique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5831086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Application interactive pour apprendre.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096232"/>
            <a:ext cx="4158734" cy="2092166"/>
          </a:xfrm>
          <a:prstGeom prst="roundRect">
            <a:avLst>
              <a:gd name="adj" fmla="val 1716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9873139" y="53355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Évolutions futures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5831086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Possibilité d’ajouter d’autres algorithmes.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DE6E92-FB7D-41BC-9DF1-586D09ECDED7}"/>
              </a:ext>
            </a:extLst>
          </p:cNvPr>
          <p:cNvSpPr/>
          <p:nvPr/>
        </p:nvSpPr>
        <p:spPr>
          <a:xfrm>
            <a:off x="12875895" y="7751446"/>
            <a:ext cx="1642779" cy="36576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33242"/>
            <a:ext cx="83073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 et perspectives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96232"/>
            <a:ext cx="4158734" cy="2092166"/>
          </a:xfrm>
          <a:prstGeom prst="roundRect">
            <a:avLst>
              <a:gd name="adj" fmla="val 1716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1077039" y="5335548"/>
            <a:ext cx="36801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Compréhension facilitée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6183035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Visualisation dynamique de l’algorithme.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096232"/>
            <a:ext cx="4158734" cy="2092166"/>
          </a:xfrm>
          <a:prstGeom prst="roundRect">
            <a:avLst>
              <a:gd name="adj" fmla="val 1716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5475089" y="5335548"/>
            <a:ext cx="28490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Outil pédagogique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5831086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Application interactive pour apprendre.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096232"/>
            <a:ext cx="4158734" cy="2092166"/>
          </a:xfrm>
          <a:prstGeom prst="roundRect">
            <a:avLst>
              <a:gd name="adj" fmla="val 1716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9873139" y="53355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Évolutions futures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5831086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Possibilité d’ajouter d’autres algorithmes.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3C4DA6-4B0D-4350-BB3B-684222067117}"/>
              </a:ext>
            </a:extLst>
          </p:cNvPr>
          <p:cNvSpPr/>
          <p:nvPr/>
        </p:nvSpPr>
        <p:spPr>
          <a:xfrm>
            <a:off x="12875895" y="7751446"/>
            <a:ext cx="1642779" cy="36576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154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3108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Introduction à Best-First Search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7980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7101959" y="3880366"/>
            <a:ext cx="34037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Recherche de chemin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437590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Deux familles : algorithmes non informés et informés.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52376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7101959" y="53199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Best-First Search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01959" y="581548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Algorithme informé utilisant une fonction heuristique.</a:t>
            </a:r>
            <a:endParaRPr lang="en-US" sz="18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897BD7-CB49-483C-880B-E16C0D25FA63}"/>
              </a:ext>
            </a:extLst>
          </p:cNvPr>
          <p:cNvSpPr/>
          <p:nvPr/>
        </p:nvSpPr>
        <p:spPr>
          <a:xfrm>
            <a:off x="12875895" y="7751446"/>
            <a:ext cx="1642779" cy="36576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720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Qu’est-ce que Best-First Search 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3909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1615559" y="3321368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Fonction heuristique h(n)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168854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Estime le coût restant vers l’objectif.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721662" y="323909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5499497" y="3321368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Exploration prioritaire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9497" y="4168854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Explore les nœuds les plus proches selon l’heuristique.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79667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1615559" y="58789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Coût ignoré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374487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 considère pas le coût déjà parcouru.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6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Fonctionnement de l’algorithme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93" y="2261354"/>
            <a:ext cx="1115258" cy="13383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30517" y="2484358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Initialisation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230517" y="2946202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File de priorité triée par valeurs heuristiques.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93" y="3599736"/>
            <a:ext cx="1115258" cy="13383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30517" y="3822740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Étape 1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230517" y="4284583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Sélection du nœud avec la plus petite heuristique.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93" y="4938117"/>
            <a:ext cx="1115258" cy="13383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30517" y="5161121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Étape 2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230517" y="5622965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Vérification si c’est le nœud but.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693" y="6276499"/>
            <a:ext cx="1115258" cy="13383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30517" y="6499503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Étape 3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2230517" y="6961346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Ajout des voisins non visités à la file.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1367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Démo : Visualisation d’un graphe simple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 nœud 'G' est atteint rapidement grâce à sa faible heuristique.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 chemin n’est pas forcément le plus court.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10866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Présentation de l’application développée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681889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6563439" y="39212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4416743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Best-First Search Visualizer.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681889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10417373" y="39212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Objectif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4416743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Visualiser l’exécution pas à pas.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661422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6563439" y="59007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Interface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396276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Conviviale et interactive.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330C3F-7E87-404A-BBA8-B72929734C1F}"/>
              </a:ext>
            </a:extLst>
          </p:cNvPr>
          <p:cNvSpPr/>
          <p:nvPr/>
        </p:nvSpPr>
        <p:spPr>
          <a:xfrm>
            <a:off x="12875895" y="7751446"/>
            <a:ext cx="1642779" cy="36576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45774-785E-2CD1-76FE-C65A845C1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B02F8462-7C27-17EA-6D1B-7647FE135704}"/>
              </a:ext>
            </a:extLst>
          </p:cNvPr>
          <p:cNvSpPr/>
          <p:nvPr/>
        </p:nvSpPr>
        <p:spPr>
          <a:xfrm>
            <a:off x="6324124" y="3681889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1541BF1-163E-55C1-848E-C0408C4B5C62}"/>
              </a:ext>
            </a:extLst>
          </p:cNvPr>
          <p:cNvSpPr/>
          <p:nvPr/>
        </p:nvSpPr>
        <p:spPr>
          <a:xfrm>
            <a:off x="6563439" y="39212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Projet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F2E6A22-764E-44C4-C658-E077E26219F0}"/>
              </a:ext>
            </a:extLst>
          </p:cNvPr>
          <p:cNvSpPr/>
          <p:nvPr/>
        </p:nvSpPr>
        <p:spPr>
          <a:xfrm>
            <a:off x="6563439" y="4416743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Best-First Search Visualizer.</a:t>
            </a:r>
            <a:endParaRPr lang="en-US" sz="18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FD81A37-6CCA-9DC4-C6C9-191A5BDB3342}"/>
              </a:ext>
            </a:extLst>
          </p:cNvPr>
          <p:cNvSpPr/>
          <p:nvPr/>
        </p:nvSpPr>
        <p:spPr>
          <a:xfrm>
            <a:off x="10417373" y="39212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Objectif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37CA47D-CF74-8A3B-34AB-D58BB7B7B26E}"/>
              </a:ext>
            </a:extLst>
          </p:cNvPr>
          <p:cNvSpPr/>
          <p:nvPr/>
        </p:nvSpPr>
        <p:spPr>
          <a:xfrm>
            <a:off x="10417373" y="4416743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pas.</a:t>
            </a:r>
            <a:endParaRPr lang="en-US" sz="18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B92C0FB4-8269-4A55-7C2A-9A9C944D56D0}"/>
              </a:ext>
            </a:extLst>
          </p:cNvPr>
          <p:cNvSpPr/>
          <p:nvPr/>
        </p:nvSpPr>
        <p:spPr>
          <a:xfrm>
            <a:off x="6563439" y="59007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Interface</a:t>
            </a:r>
            <a:endParaRPr lang="en-US" sz="22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7F63FB67-186C-64C2-B5F2-869FBC274F71}"/>
              </a:ext>
            </a:extLst>
          </p:cNvPr>
          <p:cNvSpPr/>
          <p:nvPr/>
        </p:nvSpPr>
        <p:spPr>
          <a:xfrm>
            <a:off x="6563439" y="6396276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Conviviale et interactive.</a:t>
            </a:r>
            <a:endParaRPr lang="en-US" sz="185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75A0DB4-7801-E8BD-540C-F53D2C059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42" y="310141"/>
            <a:ext cx="11181345" cy="76093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CCC3E9-84E8-4149-A85B-FEBC40544669}"/>
              </a:ext>
            </a:extLst>
          </p:cNvPr>
          <p:cNvSpPr/>
          <p:nvPr/>
        </p:nvSpPr>
        <p:spPr>
          <a:xfrm>
            <a:off x="12771454" y="7275170"/>
            <a:ext cx="1798655" cy="894304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042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F9123-4520-2354-4226-C41C9719C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9645E6D9-3CAD-6655-C35B-BAB74A3AFCF4}"/>
              </a:ext>
            </a:extLst>
          </p:cNvPr>
          <p:cNvSpPr/>
          <p:nvPr/>
        </p:nvSpPr>
        <p:spPr>
          <a:xfrm>
            <a:off x="6324124" y="3681889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C409039-600F-CCAD-C523-CFD5BBEFC6B0}"/>
              </a:ext>
            </a:extLst>
          </p:cNvPr>
          <p:cNvSpPr/>
          <p:nvPr/>
        </p:nvSpPr>
        <p:spPr>
          <a:xfrm>
            <a:off x="6563439" y="39212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Projet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6737561-5DB9-6B5A-4EC3-3AB500959765}"/>
              </a:ext>
            </a:extLst>
          </p:cNvPr>
          <p:cNvSpPr/>
          <p:nvPr/>
        </p:nvSpPr>
        <p:spPr>
          <a:xfrm>
            <a:off x="6563439" y="4416743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Best-First Search Visualizer.</a:t>
            </a:r>
            <a:endParaRPr lang="en-US" sz="18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E6DA7FFD-0703-C078-C147-F74CD76B2044}"/>
              </a:ext>
            </a:extLst>
          </p:cNvPr>
          <p:cNvSpPr/>
          <p:nvPr/>
        </p:nvSpPr>
        <p:spPr>
          <a:xfrm>
            <a:off x="10417373" y="39212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Objectif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86CBE8B-B2ED-8D38-72E2-97AA93F57310}"/>
              </a:ext>
            </a:extLst>
          </p:cNvPr>
          <p:cNvSpPr/>
          <p:nvPr/>
        </p:nvSpPr>
        <p:spPr>
          <a:xfrm>
            <a:off x="10417373" y="4416743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pas.</a:t>
            </a:r>
            <a:endParaRPr lang="en-US" sz="18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0EC05313-2B57-0E0C-D154-1D2D3A141525}"/>
              </a:ext>
            </a:extLst>
          </p:cNvPr>
          <p:cNvSpPr/>
          <p:nvPr/>
        </p:nvSpPr>
        <p:spPr>
          <a:xfrm>
            <a:off x="6563439" y="59007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Interface</a:t>
            </a:r>
            <a:endParaRPr lang="en-US" sz="22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39CB915E-2214-8B5F-AEF5-633168EFCD2D}"/>
              </a:ext>
            </a:extLst>
          </p:cNvPr>
          <p:cNvSpPr/>
          <p:nvPr/>
        </p:nvSpPr>
        <p:spPr>
          <a:xfrm>
            <a:off x="6563439" y="6396276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Conviviale et interactive.</a:t>
            </a:r>
            <a:endParaRPr lang="en-US" sz="18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588D93-14B1-4E96-A631-B808EB71C4CB}"/>
              </a:ext>
            </a:extLst>
          </p:cNvPr>
          <p:cNvSpPr/>
          <p:nvPr/>
        </p:nvSpPr>
        <p:spPr>
          <a:xfrm>
            <a:off x="12681020" y="7275170"/>
            <a:ext cx="1889089" cy="894304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0D7BCFF-B192-DB71-2E86-7D3AF63B9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542" y="0"/>
            <a:ext cx="1201731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30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F51BA-BBDA-1C57-1348-00313CF03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25B166A8-4CAB-1361-B937-EAD79264E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561" y="0"/>
            <a:ext cx="5373278" cy="8229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AF1942-4B38-4FB8-BE11-FC7A91213CB5}"/>
              </a:ext>
            </a:extLst>
          </p:cNvPr>
          <p:cNvSpPr/>
          <p:nvPr/>
        </p:nvSpPr>
        <p:spPr>
          <a:xfrm>
            <a:off x="12771454" y="7275170"/>
            <a:ext cx="1798655" cy="894304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528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7BF44DE76EDB4ABFD56AEFF7850702" ma:contentTypeVersion="9" ma:contentTypeDescription="Create a new document." ma:contentTypeScope="" ma:versionID="7e29994beda892806d53221186cc3993">
  <xsd:schema xmlns:xsd="http://www.w3.org/2001/XMLSchema" xmlns:xs="http://www.w3.org/2001/XMLSchema" xmlns:p="http://schemas.microsoft.com/office/2006/metadata/properties" xmlns:ns3="9e7c8497-3992-47b2-9d4a-35d5d56f02b4" targetNamespace="http://schemas.microsoft.com/office/2006/metadata/properties" ma:root="true" ma:fieldsID="b0cce747dede00bb2be3399466c121b3" ns3:_="">
    <xsd:import namespace="9e7c8497-3992-47b2-9d4a-35d5d56f02b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7c8497-3992-47b2-9d4a-35d5d56f02b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ECED92-EF45-444C-B83A-EAAB8B13C7C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44A2835-536A-40D9-921A-FFF5C0956B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973581-5FED-44B5-9CD7-18A66E6AB4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7c8497-3992-47b2-9d4a-35d5d56f02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339</Words>
  <Application>Microsoft Office PowerPoint</Application>
  <PresentationFormat>Personnalisé</PresentationFormat>
  <Paragraphs>99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Syne Bold</vt:lpstr>
      <vt:lpstr>Calibri</vt:lpstr>
      <vt:lpstr>Arial</vt:lpstr>
      <vt:lpstr>Aptos</vt:lpstr>
      <vt:lpstr>Arimo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Elarbi Allam</cp:lastModifiedBy>
  <cp:revision>7</cp:revision>
  <dcterms:created xsi:type="dcterms:W3CDTF">2025-05-13T14:07:12Z</dcterms:created>
  <dcterms:modified xsi:type="dcterms:W3CDTF">2025-05-14T22:40:17Z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2025-05-13T14:21:19Z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a4c8c577-6086-41ba-8c1f-381761186d09</vt:lpwstr>
  </property>
  <property fmtid="{D5CDD505-2E9C-101B-9397-08002B2CF9AE}" pid="7" name="MSIP_Label_defa4170-0d19-0005-0004-bc88714345d2_ActionId">
    <vt:lpwstr>cb4655d9-e4d3-4913-b17e-95de885de125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  <property fmtid="{D5CDD505-2E9C-101B-9397-08002B2CF9AE}" pid="10" name="ContentTypeId">
    <vt:lpwstr>0x010100AC7BF44DE76EDB4ABFD56AEFF7850702</vt:lpwstr>
  </property>
</Properties>
</file>